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057" r:id="rId2"/>
    <p:sldId id="1058" r:id="rId3"/>
    <p:sldId id="1548" r:id="rId4"/>
    <p:sldId id="1657" r:id="rId5"/>
    <p:sldId id="1549" r:id="rId6"/>
    <p:sldId id="1550" r:id="rId7"/>
    <p:sldId id="1551" r:id="rId8"/>
    <p:sldId id="1553" r:id="rId9"/>
    <p:sldId id="1554" r:id="rId10"/>
    <p:sldId id="1555" r:id="rId11"/>
    <p:sldId id="1552" r:id="rId12"/>
    <p:sldId id="1672" r:id="rId13"/>
    <p:sldId id="1673" r:id="rId14"/>
    <p:sldId id="1674" r:id="rId15"/>
    <p:sldId id="16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D572B-AED1-4DD6-9451-531E92568DF2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A4FDF-6A6E-4F29-A53D-5D786A8DD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08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0058-FF12-46E4-9307-076947000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D62FF-C00F-4902-9C01-108B46879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9F884-05D1-44A6-9A88-F3C00D03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322A0-3E54-4B95-96B9-F0607CB3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9436B-01B8-4371-A780-82208127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7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A0C5-E992-41E0-BFBA-6A19F981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E8ACC-1EE1-4F62-922D-35BA6E0D2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CB110-C487-42FB-854F-E8C10D15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B13BC-AE38-4403-9C3A-E0D478D1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D8BB1-2321-4892-9DD5-8E869AAF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9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2420C-FB7F-4690-81FD-5908CB45A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0FEA4-6161-4236-8E03-9495581E3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62AF-21D2-4151-A960-278616B7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311FD-8E5B-4446-A4DE-5D166611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7187-7050-466F-AD88-B35439D0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01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516E2-0943-4C9D-B8C7-9C619E8A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0588-7F36-4F98-8842-DA22BF8D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CC4CA-9696-4966-A7A9-B987AD622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58714-6CC5-4E56-93B9-A8A8C5C3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31FDB-B370-4CFD-85C0-05B5B250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4DAA-5249-45A0-8C1D-01799F66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68047-EB9B-460F-ABC6-D2811EE10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7E8EE-AE73-498E-96F7-44B48DD8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6E1DF-93FD-4366-810F-03541A3EB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B1E67-20BA-4F74-B11D-7AC096E6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7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6978-06EA-4DD3-97FA-1F166274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1AC12-A71B-463B-8783-9DBB1CEFA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E42D6-6140-47FA-996C-9A5822789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29D71-D6C8-41E4-9C7E-B11DD5F7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ADD08-A58C-4848-B442-4B658F21A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E4DDB-2276-47A4-818C-C6A3F3C8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3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F068-0971-4595-9843-701CDD1BC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51E58-0B49-426E-B7E3-1D5F9531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53967-E1E5-4CFF-9879-5073EB4C3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1E16F-970F-43BC-895A-F113373BA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D5A8E-BB97-477E-AB96-E0EC53F7F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C0371-DCDF-45C3-A82C-3DA360EB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B9053-323A-4835-817E-F9E4A2C1B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1272D-0939-4E59-B9B7-7B636D58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65169-E0CD-41B3-9BBB-F333C854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9A4FA-7CAF-4DFC-AA0D-5C2C5E27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572C9-5ED3-44B0-936A-1163A3E9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820B4-AF80-40CF-8F72-D51A6828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4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960C9-13CD-4B35-A2DA-991E4534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24BEA5-F1F2-44E2-8029-97E2E381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0A357-9B31-48DF-B7EE-A360C004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30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29B33-DBEB-4A58-95A6-90E5CBA8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95B2B-F9D2-454C-9C30-FFAFE4602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94414-BD35-43B0-ADA2-693CFD108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B2210-1810-432C-9496-75D76DC4F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1C5F3-71D8-4043-A647-946BDDE2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07B7E-382B-4D74-84C2-6181A731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63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2DA9-264D-4A65-A1D6-35F96211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BADBB-7A7E-46F0-8BCE-52469238C5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154D7A-2E71-4DC8-96BD-68E4E6341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8772B-CDE4-47BF-B70B-9CBA5F7E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C80FD-6DA1-4C77-BE8B-09EA6D885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CC0AE-FE53-471C-9E42-9016E11D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8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50B835-F3C1-443D-8AE4-5C8F06B17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4E87F-F1C0-42C8-8EC5-9512B692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D575-41C7-40C3-BD2E-0E5B3EDDD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BED1E-402F-467C-94F6-BE88A15AF188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E4C2-9018-4EA9-AC35-992C34A05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115B-7981-4B97-97D7-AC64FF6BF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F2F58-64AA-47AE-BE15-0FB891CD4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25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W_bUo1BND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x6353CSwiE" TargetMode="External"/><Relationship Id="rId2" Type="http://schemas.openxmlformats.org/officeDocument/2006/relationships/hyperlink" Target="https://www.youtube.com/watch?v=oDs3ZcqfGO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7: </a:t>
            </a:r>
            <a:r>
              <a:rPr lang="en-US" sz="4000" b="1" dirty="0"/>
              <a:t>The Political Economy of Tourism</a:t>
            </a:r>
            <a:endParaRPr lang="en-GB" altLang="en-US" sz="4000" b="1" dirty="0"/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15798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90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98051-EE31-4EE2-AD99-1BB38380A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Neoliberalism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855A-A11D-4EC6-9A9D-80DA99870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HK" dirty="0"/>
              <a:t>Replaced Keynesian economics as </a:t>
            </a:r>
            <a:r>
              <a:rPr lang="en-US" dirty="0"/>
              <a:t>the dominant position in the global political economy  </a:t>
            </a:r>
          </a:p>
          <a:p>
            <a:r>
              <a:rPr lang="en-US" dirty="0"/>
              <a:t>Meaning is contested, widely debated and subject to constant evolution </a:t>
            </a:r>
          </a:p>
          <a:p>
            <a:r>
              <a:rPr lang="en-US" dirty="0"/>
              <a:t>Strongly supported by major international organisations including the World Trade Organization, the International Monetary Fund (IMF) and the World Bank </a:t>
            </a:r>
          </a:p>
          <a:p>
            <a:r>
              <a:rPr lang="en-US" dirty="0"/>
              <a:t>Contemporary Neoliberalism is associated with the views of influential economist Milton Friedman of the Chicago School of Economics </a:t>
            </a:r>
          </a:p>
          <a:p>
            <a:r>
              <a:rPr lang="en-US" dirty="0"/>
              <a:t>Neoliberalism is broadly characterised by laissez-faire style economic liberalism and free market capitalism </a:t>
            </a:r>
          </a:p>
          <a:p>
            <a:r>
              <a:rPr lang="en-US" dirty="0"/>
              <a:t>Defining features include deregulation, privatisation, globalisation, free trade, austerity and an increasing role for the private sector in the economy and society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B2C65-231C-4F06-8D61-52D7FD0B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09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DE2D-EB97-48B3-8831-8FADBF7F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Neo-Marxist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7FCDB-3E81-4C6F-B95B-11B3E42F4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Marx postulated that under capitalism, profit was the value added by workers but not paid out in wages. </a:t>
            </a:r>
          </a:p>
          <a:p>
            <a:r>
              <a:rPr lang="en-US" dirty="0"/>
              <a:t>Workers are paid less than the full value of their labour, leading to overproduction, over-accumulation and the ultimate self-destruction of the system</a:t>
            </a:r>
          </a:p>
          <a:p>
            <a:r>
              <a:rPr lang="en-US" dirty="0"/>
              <a:t>Neo-Marxist thinkers have described tourism as a form of capitalism where tourism growth provides a mechanism to alleviate the problems of overproduction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7E485-969E-441C-B715-467237FD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21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46878-3041-4685-8B31-D78BCAAA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Forecasting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5E06B-D185-4E85-95D3-BEFCA73E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Dwyer, Forsyth and Dwyer (2020) describe forecasting as being “concerned with predicting the future, with estimating what will happen at some future time” </a:t>
            </a:r>
          </a:p>
          <a:p>
            <a:r>
              <a:rPr lang="en-US" dirty="0"/>
              <a:t>Forecasting is important for supporting business cases for private sector investment and public sector infrastructure planning and development </a:t>
            </a:r>
          </a:p>
          <a:p>
            <a:r>
              <a:rPr lang="en-US" dirty="0"/>
              <a:t>The opportunity cost of failing to use forecasting techniques to estimate future demand may be high and result in over or under estimation of demand and poor planning</a:t>
            </a:r>
          </a:p>
          <a:p>
            <a:r>
              <a:rPr lang="en-US" dirty="0"/>
              <a:t>In the public sector, forecasting is commonly used to evaluate how changes in government policy as well as externalities (such as international relations) may affect demand, employment and tax revenue </a:t>
            </a:r>
          </a:p>
          <a:p>
            <a:r>
              <a:rPr lang="en-US" dirty="0"/>
              <a:t>The private sector also relies on forecasting to determine changes in revenue, returns on investment and marketing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61A17C-D12F-4265-86AD-17F29780D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790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9E89-1128-4402-90A0-149D60D9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Main forecasting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7A357-2BBE-49A2-9CE5-1860AA009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Exploratory forecasting relies on the extrapolation of past trends to predict what may happen in the future </a:t>
            </a:r>
          </a:p>
          <a:p>
            <a:pPr lvl="1"/>
            <a:r>
              <a:rPr lang="en-US" dirty="0"/>
              <a:t>The major models used in exploratory research include time-series, casual methods, historical analogy, morphological analysis and projective scenarios) </a:t>
            </a:r>
          </a:p>
          <a:p>
            <a:r>
              <a:rPr lang="en-US" dirty="0"/>
              <a:t>Speculative forecasting uses expert judgement to estimate what may happen in the future</a:t>
            </a:r>
          </a:p>
          <a:p>
            <a:pPr lvl="1"/>
            <a:r>
              <a:rPr lang="en-US" dirty="0"/>
              <a:t>Uses methods such as panel consensus, individual expert opinion, Delphi, expert opinion and brainstorming </a:t>
            </a:r>
          </a:p>
          <a:p>
            <a:r>
              <a:rPr lang="en-US" dirty="0"/>
              <a:t>Normative/explicative forecasting is based on identifying strategies that may lead to the attainment of a desired situation in a future time-space</a:t>
            </a:r>
          </a:p>
          <a:p>
            <a:pPr lvl="1"/>
            <a:r>
              <a:rPr lang="en-US" dirty="0"/>
              <a:t>Key models include Bayesian statistics, subjective probabilistic forecasting, prospective scenarios and pattern identification </a:t>
            </a:r>
          </a:p>
          <a:p>
            <a:r>
              <a:rPr lang="en-US" dirty="0"/>
              <a:t>Integrative forecasting is an attempt to identify underling relationships between variables to achieve a convergence of results </a:t>
            </a:r>
          </a:p>
          <a:p>
            <a:pPr lvl="1"/>
            <a:r>
              <a:rPr lang="en-US" dirty="0"/>
              <a:t>Models include input/output analysis, multimethod models, cross impact analysis and dynamic systems models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280B8-54FE-435F-ACE3-49137937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644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C9E18-5889-41B8-8B25-6E2A8F985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6837C-5405-43AD-BD71-21BBA0C37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Emerged as an alternative to demand forecasting and are increasingly used as policy tools to inform policy development</a:t>
            </a:r>
          </a:p>
          <a:p>
            <a:r>
              <a:rPr lang="en-US" dirty="0"/>
              <a:t>Provide opportunities for exploring alternative futures based on selective combinations of knowns (e.g. past demand factors) and alternative futures</a:t>
            </a:r>
          </a:p>
          <a:p>
            <a:r>
              <a:rPr lang="en-US" dirty="0"/>
              <a:t>Types:</a:t>
            </a:r>
          </a:p>
          <a:p>
            <a:pPr lvl="1"/>
            <a:r>
              <a:rPr lang="en-US" dirty="0"/>
              <a:t>Alternative stories of the future </a:t>
            </a:r>
          </a:p>
          <a:p>
            <a:pPr lvl="1"/>
            <a:r>
              <a:rPr lang="en-US" dirty="0"/>
              <a:t>empirical scenarios of the type used to build models of future climates</a:t>
            </a:r>
          </a:p>
          <a:p>
            <a:r>
              <a:rPr lang="en-US" dirty="0"/>
              <a:t>Four groups based on combinations of exploratory/ normative and quantitative/ qualitative projection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055FC4-D9AE-4A62-B7B1-A47E6E51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512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B9B0-41B3-4A51-A4FC-9E34FFDA4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dirty="0">
                <a:latin typeface="+mn-lt"/>
              </a:rPr>
              <a:t>Prof Gang Li talks about d</a:t>
            </a:r>
            <a:r>
              <a:rPr lang="en-HK" dirty="0">
                <a:effectLst/>
                <a:latin typeface="+mn-lt"/>
                <a:ea typeface="Calibri" panose="020F0502020204030204" pitchFamily="34" charset="0"/>
              </a:rPr>
              <a:t>emand </a:t>
            </a:r>
            <a:r>
              <a:rPr lang="en-HK" dirty="0">
                <a:latin typeface="+mn-lt"/>
                <a:ea typeface="Calibri" panose="020F0502020204030204" pitchFamily="34" charset="0"/>
              </a:rPr>
              <a:t>f</a:t>
            </a:r>
            <a:r>
              <a:rPr lang="en-HK" dirty="0">
                <a:effectLst/>
                <a:latin typeface="+mn-lt"/>
                <a:ea typeface="Calibri" panose="020F0502020204030204" pitchFamily="34" charset="0"/>
              </a:rPr>
              <a:t>orecasting and the need for innovative </a:t>
            </a:r>
            <a:r>
              <a:rPr lang="en-HK" dirty="0">
                <a:latin typeface="+mn-lt"/>
                <a:ea typeface="Calibri" panose="020F0502020204030204" pitchFamily="34" charset="0"/>
              </a:rPr>
              <a:t>m</a:t>
            </a:r>
            <a:r>
              <a:rPr lang="en-HK" dirty="0">
                <a:effectLst/>
                <a:latin typeface="+mn-lt"/>
                <a:ea typeface="Calibri" panose="020F0502020204030204" pitchFamily="34" charset="0"/>
              </a:rPr>
              <a:t>ethods </a:t>
            </a:r>
            <a:endParaRPr lang="en-HK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2B44F-EDB1-4DCA-BEAF-BA41BC69C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9601"/>
            <a:ext cx="10515600" cy="3297361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https://www.youtube.com/watch?v=HW_bUo1BNDo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4963E-36CB-42D4-A48B-817284901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98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difference between political economy and economics </a:t>
            </a:r>
          </a:p>
          <a:p>
            <a:r>
              <a:rPr lang="en-US" dirty="0"/>
              <a:t>Identify and describe the differences among Keynesian economics, neoliberalism and Marxist perspectives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42E318-28E9-43D3-84E0-87BF7C8A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7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9ABC9-09D6-44AA-AC96-8AF512D9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Political economy vs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7B07-0D91-429B-B53C-34685C3FD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current production system is firmly embedded in the market driven capitalist system of economic production </a:t>
            </a:r>
          </a:p>
          <a:p>
            <a:r>
              <a:rPr lang="en-US" dirty="0"/>
              <a:t>Political economy is concerned with the process of production and its impact on national income and wealth, and the conflicts, inequalities and problems that arise in trade, law and government </a:t>
            </a:r>
          </a:p>
          <a:p>
            <a:pPr lvl="1"/>
            <a:r>
              <a:rPr lang="en-US" dirty="0"/>
              <a:t>Scholars generally approach the study of political economy from perspectives that include Liberalism, Keynesianism, Marxism, Socialism and Neoliberalism and the many sub-branches of these schools </a:t>
            </a:r>
          </a:p>
          <a:p>
            <a:r>
              <a:rPr lang="en-US" dirty="0"/>
              <a:t>Economics is concerned with production, distribution and consumption of goods and services and leaves aside political and social considerations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7A59D-0D92-4BFC-AA72-1745D1E3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96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3E4B7-8415-46BE-8DB6-48026F95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5441"/>
          </a:xfrm>
        </p:spPr>
        <p:txBody>
          <a:bodyPr/>
          <a:lstStyle/>
          <a:p>
            <a:r>
              <a:rPr lang="en-HK" dirty="0"/>
              <a:t>Prof Larry Dwyer and Egon Smeral talk about the economics of tourism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2115C-A50F-4A57-A874-B442372D6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9253"/>
            <a:ext cx="10515600" cy="3817710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https://www.youtube.com/watch?v=oDs3ZcqfGO0</a:t>
            </a:r>
            <a:endParaRPr lang="en-HK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HK" sz="1800" u="sng" dirty="0">
              <a:solidFill>
                <a:srgbClr val="0563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https://www.youtube.com/watch?v=Ox6353CSwiE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1B89C-A8F0-4BD8-B403-5A566A15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92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EB736-F741-4533-85AB-E2ACC24A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Capitalism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4C91A-4668-4AEF-B774-05A201A5B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Fletcher, Fyall, Gilbert and Wanhill (2018) define capitalism as “a social system based on individual rights where goods and services are produced and exchanged with minimal government interference” </a:t>
            </a:r>
          </a:p>
          <a:p>
            <a:r>
              <a:rPr lang="en-US" dirty="0"/>
              <a:t>Contains three important elements: </a:t>
            </a:r>
          </a:p>
          <a:p>
            <a:pPr lvl="1"/>
            <a:r>
              <a:rPr lang="en-US" dirty="0"/>
              <a:t>A social system </a:t>
            </a:r>
          </a:p>
          <a:p>
            <a:pPr lvl="1"/>
            <a:r>
              <a:rPr lang="en-US" dirty="0"/>
              <a:t>Exchange</a:t>
            </a:r>
          </a:p>
          <a:p>
            <a:pPr lvl="1"/>
            <a:r>
              <a:rPr lang="en-US" dirty="0"/>
              <a:t>Minimal government interference </a:t>
            </a:r>
          </a:p>
          <a:p>
            <a:r>
              <a:rPr lang="en-US" dirty="0"/>
              <a:t>Different perspectives depending on the role government should play in marketplace operations </a:t>
            </a:r>
          </a:p>
          <a:p>
            <a:pPr lvl="1"/>
            <a:r>
              <a:rPr lang="en-US" dirty="0"/>
              <a:t>Ranging from little or no government intervention to government intervention to stabilize economic activity to macroeconomic operations with micro foundations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73F92-C499-4B37-A955-DAAC0DA8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32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A3FCB-D92E-4420-BC33-3D3926FD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In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26A9-A061-449A-B44E-7DF2F5BDF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economies operate with a mix of State Owned Enterprises (SOE) and Privately Owned Enterprises (POE) and with varying levels of government intervention in the economy </a:t>
            </a:r>
          </a:p>
          <a:p>
            <a:r>
              <a:rPr lang="en-US" dirty="0"/>
              <a:t>The Chinese version of capitalism for example features both SOEs and POEs, both of which are subject to high levels of state oversight </a:t>
            </a:r>
          </a:p>
          <a:p>
            <a:r>
              <a:rPr lang="en-US" dirty="0"/>
              <a:t>Other countries such as the USA and the UK practice a version of capitalism that lies much closer to the principles of classical laissez-faire capitalism where labour markets are largely deregulated, and the state has largely withdrawn from operating state-owned enterprises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8C53B-9692-41BF-BAD1-ABE6B276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7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E343-3FF0-4CF6-8065-BFF6E278A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Laissez-faire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4B6EE-CC19-428D-8E4F-1B935CA81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Adam Smith postulated that competition and rational self-interest can lead to prosperity </a:t>
            </a:r>
          </a:p>
          <a:p>
            <a:r>
              <a:rPr lang="en-US" dirty="0"/>
              <a:t>Advocated minimal intervention by governments in the market, in the belief that removal of government controls would lead to ever-increasing prosperity</a:t>
            </a:r>
          </a:p>
          <a:p>
            <a:r>
              <a:rPr lang="en-US" dirty="0"/>
              <a:t>Emergence of classical economics where the so-called natural law of production and exchange lead to a largely self-regulating economic system such that government intervention is not required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EA336E-98FD-4F8E-BA32-5440F8FB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46A0-1DB4-4581-BBEE-5367CC340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In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7CFF0-F9F9-4236-9C43-9BFFC6658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Crisis events (such as wars, major natural disaster, political upheaval, monopolies and pandemics) can severely disrupt self-regulating economic systems forcing government intervention </a:t>
            </a:r>
          </a:p>
          <a:p>
            <a:pPr lvl="1"/>
            <a:r>
              <a:rPr lang="en-US" dirty="0"/>
              <a:t>The COVID-19 pandemic provides an example of how a self-regulating economy is unable to deal effectively with crisis events</a:t>
            </a:r>
          </a:p>
          <a:p>
            <a:pPr lvl="1"/>
            <a:r>
              <a:rPr lang="en-US" dirty="0"/>
              <a:t>During the COVID-19 pandemic many governments funded large stimulus programs to prop up national economies </a:t>
            </a:r>
          </a:p>
          <a:p>
            <a:pPr lvl="1"/>
            <a:r>
              <a:rPr lang="en-US" dirty="0"/>
              <a:t>Interventions of this type have parallels with the economic policies introduced by governments during the latter years of the Great Depression (1929 to late 1930s) and the 2007/08 Global Financial Crisis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B2A-FE34-4AF7-9781-B0BCB6D8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94DA6-EEA3-4CF5-BE51-CF6A4A76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Keynesian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66AAE-B7FC-407E-A07E-8BA8BB73D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Keynesian economics is based on the view that aggregate demand is unstable and volatile in market economies</a:t>
            </a:r>
          </a:p>
          <a:p>
            <a:r>
              <a:rPr lang="en-US" dirty="0"/>
              <a:t>To avoid economic downturns, governments need to intervene in the market with both monetary and fiscal policy to stabilise the economy </a:t>
            </a:r>
          </a:p>
          <a:p>
            <a:r>
              <a:rPr lang="en-US" dirty="0"/>
              <a:t>Viewed as the standard approach to economics from the latter part of the Great Depression to the mid-1970s</a:t>
            </a:r>
          </a:p>
          <a:p>
            <a:r>
              <a:rPr lang="en-US" dirty="0"/>
              <a:t>Introduced ideas of:</a:t>
            </a:r>
          </a:p>
          <a:p>
            <a:pPr lvl="1"/>
            <a:r>
              <a:rPr lang="en-US" dirty="0"/>
              <a:t>Multiplier effect</a:t>
            </a:r>
          </a:p>
          <a:p>
            <a:pPr lvl="1"/>
            <a:r>
              <a:rPr lang="en-US" dirty="0"/>
              <a:t>Uncertainty 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B5D65-6D72-44A9-A4B4-61728BFD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9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1317</Words>
  <Application>Microsoft Office PowerPoint</Application>
  <PresentationFormat>Widescreen</PresentationFormat>
  <Paragraphs>91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Learning Objectives</vt:lpstr>
      <vt:lpstr>Political economy vs economics</vt:lpstr>
      <vt:lpstr>Prof Larry Dwyer and Egon Smeral talk about the economics of tourism</vt:lpstr>
      <vt:lpstr>Capitalism</vt:lpstr>
      <vt:lpstr>In reality</vt:lpstr>
      <vt:lpstr>Laissez-faire economics</vt:lpstr>
      <vt:lpstr>In reality</vt:lpstr>
      <vt:lpstr>Keynesian economics</vt:lpstr>
      <vt:lpstr>Neoliberalism</vt:lpstr>
      <vt:lpstr>Neo-Marxist perspective</vt:lpstr>
      <vt:lpstr>Forecasting </vt:lpstr>
      <vt:lpstr>Main forecasting categories</vt:lpstr>
      <vt:lpstr>Scenarios</vt:lpstr>
      <vt:lpstr>Prof Gang Li talks about demand forecasting and the need for innovative methods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2021-09-07T15:49:49Z</dcterms:created>
  <dcterms:modified xsi:type="dcterms:W3CDTF">2021-09-07T15:50:10Z</dcterms:modified>
</cp:coreProperties>
</file>